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3"/>
  </p:notesMasterIdLst>
  <p:handoutMasterIdLst>
    <p:handoutMasterId r:id="rId34"/>
  </p:handoutMasterIdLst>
  <p:sldIdLst>
    <p:sldId id="815" r:id="rId3"/>
    <p:sldId id="819" r:id="rId4"/>
    <p:sldId id="800" r:id="rId5"/>
    <p:sldId id="861" r:id="rId6"/>
    <p:sldId id="881" r:id="rId7"/>
    <p:sldId id="883" r:id="rId8"/>
    <p:sldId id="884" r:id="rId9"/>
    <p:sldId id="887" r:id="rId10"/>
    <p:sldId id="885" r:id="rId11"/>
    <p:sldId id="886" r:id="rId12"/>
    <p:sldId id="888" r:id="rId13"/>
    <p:sldId id="889" r:id="rId14"/>
    <p:sldId id="1023" r:id="rId15"/>
    <p:sldId id="890" r:id="rId16"/>
    <p:sldId id="1024" r:id="rId17"/>
    <p:sldId id="1025" r:id="rId18"/>
    <p:sldId id="1026" r:id="rId19"/>
    <p:sldId id="1027" r:id="rId20"/>
    <p:sldId id="1030" r:id="rId21"/>
    <p:sldId id="1022" r:id="rId22"/>
    <p:sldId id="1031" r:id="rId23"/>
    <p:sldId id="864" r:id="rId24"/>
    <p:sldId id="870" r:id="rId25"/>
    <p:sldId id="1032" r:id="rId26"/>
    <p:sldId id="1033" r:id="rId27"/>
    <p:sldId id="1028" r:id="rId28"/>
    <p:sldId id="1034" r:id="rId29"/>
    <p:sldId id="1029" r:id="rId30"/>
    <p:sldId id="860" r:id="rId31"/>
    <p:sldId id="260" r:id="rId32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8" autoAdjust="0"/>
    <p:restoredTop sz="70644" autoAdjust="0"/>
  </p:normalViewPr>
  <p:slideViewPr>
    <p:cSldViewPr>
      <p:cViewPr varScale="1">
        <p:scale>
          <a:sx n="60" d="100"/>
          <a:sy n="60" d="100"/>
        </p:scale>
        <p:origin x="1973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elasticbeanstalk/latest/dg/using-features.logging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burningmonk.com/2017/08/centralised-logging-for-aws-lambda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trail/latest/userguide/cloudtrail-event-reference-aws-console-sign-in-events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https://docs.aws.amazon.com/elasticbeanstalk/latest/dg/using-features.logging.html</a:t>
            </a:r>
            <a:endParaRPr lang="en-US" dirty="0"/>
          </a:p>
          <a:p>
            <a:r>
              <a:rPr lang="en-US" dirty="0">
                <a:hlinkClick r:id="rId4"/>
              </a:rPr>
              <a:t>https://theburningmonk.com/2017/08/centralised-logging-for-aws-lambda/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1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https://docs.aws.amazon.com/awscloudtrail/latest/userguide/cloudtrail-event-reference-aws-console-sign-in-events.html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38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72000"/>
            <a:ext cx="5897880" cy="4354512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https://docs.microsoft.com/en-us/azure/azure-monitor/overview</a:t>
            </a:r>
          </a:p>
        </p:txBody>
      </p:sp>
    </p:spTree>
    <p:extLst>
      <p:ext uri="{BB962C8B-B14F-4D97-AF65-F5344CB8AC3E}">
        <p14:creationId xmlns:p14="http://schemas.microsoft.com/office/powerpoint/2010/main" val="22827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https://azure.microsoft.com/en-us/services/event-hubs</a:t>
            </a:r>
          </a:p>
          <a:p>
            <a:r>
              <a:rPr lang="en-US" dirty="0"/>
              <a:t>https://docs.microsoft.com/en-us/azure/azure-monitor/overview</a:t>
            </a:r>
          </a:p>
        </p:txBody>
      </p:sp>
    </p:spTree>
    <p:extLst>
      <p:ext uri="{BB962C8B-B14F-4D97-AF65-F5344CB8AC3E}">
        <p14:creationId xmlns:p14="http://schemas.microsoft.com/office/powerpoint/2010/main" val="18438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AC76-7810-C648-A72C-9602CBD82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FE0BD-A83F-C64E-944B-0823C004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0868-235B-764C-88F9-421CC5E1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C479-4F77-2A43-A736-2C11CEE1B82D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98B1-9726-6A4D-B512-3775A374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8CFC9-51DC-5A46-B61E-94B6F436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CC08-5959-3242-BD64-DF5F667D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ASecuritySolution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955234"/>
          </a:xfrm>
        </p:spPr>
        <p:txBody>
          <a:bodyPr/>
          <a:lstStyle/>
          <a:p>
            <a:r>
              <a:rPr lang="en-US" sz="5400" b="1" dirty="0"/>
              <a:t>Cloud Logging and Security</a:t>
            </a:r>
            <a:endParaRPr lang="en-US" sz="5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705D45-6BFC-47B8-99A7-D946F8C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CloudTrail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C26B5A-08DA-4BBD-94A2-0F7BD1E1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CloudTrail</a:t>
            </a:r>
            <a:r>
              <a:rPr lang="en-US" dirty="0"/>
              <a:t> provides a history of all actions taken</a:t>
            </a:r>
            <a:br>
              <a:rPr lang="en-US" dirty="0"/>
            </a:br>
            <a:r>
              <a:rPr lang="en-US" dirty="0"/>
              <a:t>against an Amazon tenant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in activity to Amazon Console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Creation, modification, or deletion of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Changes made to identity and management controls</a:t>
            </a:r>
          </a:p>
          <a:p>
            <a:endParaRPr lang="en-US" dirty="0"/>
          </a:p>
          <a:p>
            <a:r>
              <a:rPr lang="en-US" dirty="0"/>
              <a:t>CloudTrail </a:t>
            </a:r>
            <a:r>
              <a:rPr lang="en-US" u="sng" dirty="0"/>
              <a:t>is the </a:t>
            </a:r>
            <a:r>
              <a:rPr lang="en-US" dirty="0"/>
              <a:t>data source for monitoring your tenant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export log to CloudWatch and/or S3 buckets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E93C7-8DBA-4C2A-8C67-F61D0071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1524001"/>
            <a:ext cx="1019682" cy="6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15B6EE-C33E-484F-A3B2-3008114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1 Data Sources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583E43-861D-49AC-9CF2-24D386E16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859584"/>
              </p:ext>
            </p:extLst>
          </p:nvPr>
        </p:nvGraphicFramePr>
        <p:xfrm>
          <a:off x="655638" y="1203960"/>
          <a:ext cx="10880724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362">
                  <a:extLst>
                    <a:ext uri="{9D8B030D-6E8A-4147-A177-3AD203B41FA5}">
                      <a16:colId xmlns:a16="http://schemas.microsoft.com/office/drawing/2014/main" val="217839215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5107145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00286036"/>
                    </a:ext>
                  </a:extLst>
                </a:gridCol>
                <a:gridCol w="2849562">
                  <a:extLst>
                    <a:ext uri="{9D8B030D-6E8A-4147-A177-3AD203B41FA5}">
                      <a16:colId xmlns:a16="http://schemas.microsoft.com/office/drawing/2014/main" val="3461299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5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CloudTrail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Tenant activity log for 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Identify anomalous use within Amazon tenant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S3 bucket, CloudWatch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Nginx</a:t>
                      </a:r>
                      <a:r>
                        <a:rPr lang="en-US" dirty="0"/>
                        <a:t> Web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server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attacks against web application or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logic attacks by baselining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Syslog, log agent, Amazon log driver to CloudWatch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2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MySQL</a:t>
                      </a:r>
                      <a:r>
                        <a:rPr lang="en-US" dirty="0"/>
                        <a:t> Database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service logs and/or table containing logs of application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database attacks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Baseline application activity and look for anomalies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Syslog daemon, log agent, database connection, Amazon log driver to CloudWatch, CloudWatch direct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89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Elastic Beanstalk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of beanstalk provisioning and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Troubleshooting?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Syslog, log agent, S3, CloudWatch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4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function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Troubleshooting?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CloudWatch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Kinesis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Kinesis interactions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abnormal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CloudTrail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75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46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D0886-2919-474C-80EA-AF4D6C75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3533504"/>
            <a:ext cx="4419599" cy="27148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CB13345-7618-40BA-BED6-F99987E4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2 – Microsoft Azure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82057-7FB6-4296-A37D-20376A14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Lab Me Inc. utilizes Azure for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Hosting Windows applications and services (such as </a:t>
            </a:r>
            <a:r>
              <a:rPr lang="en-US" sz="2800" b="1" dirty="0"/>
              <a:t>IIS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Office 365 </a:t>
            </a:r>
            <a:r>
              <a:rPr lang="en-US" sz="2800" dirty="0"/>
              <a:t>for users (SharePoint, OneDrive, Exchange, and MS Teams)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Azure Active Directory </a:t>
            </a:r>
            <a:r>
              <a:rPr lang="en-US" sz="2800" dirty="0"/>
              <a:t>with AD Connect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Azure Information Protection (AIP)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Microsoft Endpoint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Mix of IaaS and SaaS</a:t>
            </a:r>
          </a:p>
          <a:p>
            <a:r>
              <a:rPr lang="en-US" sz="1000" b="1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6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11EC04-CE06-4D18-A908-CCB95045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1F3BC-3867-4531-88EB-DFD3FB03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1746" y="1295400"/>
            <a:ext cx="2146854" cy="4876800"/>
          </a:xfrm>
        </p:spPr>
        <p:txBody>
          <a:bodyPr/>
          <a:lstStyle/>
          <a:p>
            <a:r>
              <a:rPr lang="en-US" sz="2800" dirty="0"/>
              <a:t>Two data types:</a:t>
            </a:r>
          </a:p>
          <a:p>
            <a:pPr marL="579438" indent="-350838">
              <a:buFont typeface="Arial" panose="020B0604020202020204" pitchFamily="34" charset="0"/>
              <a:buChar char="•"/>
            </a:pPr>
            <a:r>
              <a:rPr lang="en-US" sz="2400" dirty="0"/>
              <a:t>Metrics</a:t>
            </a:r>
          </a:p>
          <a:p>
            <a:pPr marL="579438" indent="-350838">
              <a:buFont typeface="Arial" panose="020B0604020202020204" pitchFamily="34" charset="0"/>
              <a:buChar char="•"/>
            </a:pPr>
            <a:r>
              <a:rPr lang="en-US" sz="2400" dirty="0"/>
              <a:t>Logs</a:t>
            </a:r>
          </a:p>
        </p:txBody>
      </p:sp>
      <p:pic>
        <p:nvPicPr>
          <p:cNvPr id="1026" name="Picture 2" descr="Azure Monitor overview">
            <a:extLst>
              <a:ext uri="{FF2B5EF4-FFF2-40B4-BE49-F238E27FC236}">
                <a16:creationId xmlns:a16="http://schemas.microsoft.com/office/drawing/2014/main" id="{FFCAE9DE-8C4F-4748-9F34-D8D86C860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85642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C51DCE-A6FA-4637-B8D3-62D784E3906E}"/>
              </a:ext>
            </a:extLst>
          </p:cNvPr>
          <p:cNvCxnSpPr/>
          <p:nvPr/>
        </p:nvCxnSpPr>
        <p:spPr>
          <a:xfrm flipH="1" flipV="1">
            <a:off x="1828800" y="4343400"/>
            <a:ext cx="381000" cy="1143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5B0005-33B6-4F8E-A01F-11E60CF3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00DC4-40E1-42A5-9D64-0269AABD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Monitor provides </a:t>
            </a:r>
            <a:r>
              <a:rPr lang="en-US" b="1" dirty="0"/>
              <a:t>tenant</a:t>
            </a:r>
            <a:r>
              <a:rPr lang="en-US" dirty="0"/>
              <a:t> and </a:t>
            </a:r>
            <a:r>
              <a:rPr lang="en-US" b="1" dirty="0"/>
              <a:t>Azure AD</a:t>
            </a:r>
            <a:r>
              <a:rPr lang="en-US" dirty="0"/>
              <a:t>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Remaining data sources are SaaS/PaaS</a:t>
            </a:r>
          </a:p>
          <a:p>
            <a:endParaRPr lang="en-US" b="1" dirty="0"/>
          </a:p>
          <a:p>
            <a:r>
              <a:rPr lang="en-US" b="1" dirty="0"/>
              <a:t>Office 365 </a:t>
            </a:r>
            <a:r>
              <a:rPr lang="en-US" dirty="0"/>
              <a:t>applications each have their own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SharePoint, OneDrive, Exchange, etc.</a:t>
            </a:r>
          </a:p>
          <a:p>
            <a:r>
              <a:rPr lang="en-US" b="1" dirty="0"/>
              <a:t>AIP</a:t>
            </a:r>
            <a:r>
              <a:rPr lang="en-US" dirty="0"/>
              <a:t> logs to local clients and to Microsoft Storage Blobs</a:t>
            </a:r>
          </a:p>
          <a:p>
            <a:r>
              <a:rPr lang="en-US" b="1" dirty="0"/>
              <a:t>Endpoint Manager (Intune) </a:t>
            </a:r>
            <a:r>
              <a:rPr lang="en-US" dirty="0"/>
              <a:t>logs to Azure Monitor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 has client activity log, Event Hub, and Storage Blob</a:t>
            </a:r>
          </a:p>
        </p:txBody>
      </p:sp>
    </p:spTree>
    <p:extLst>
      <p:ext uri="{BB962C8B-B14F-4D97-AF65-F5344CB8AC3E}">
        <p14:creationId xmlns:p14="http://schemas.microsoft.com/office/powerpoint/2010/main" val="260086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15B6EE-C33E-484F-A3B2-3008114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2 Data Sources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583E43-861D-49AC-9CF2-24D386E16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93970"/>
              </p:ext>
            </p:extLst>
          </p:nvPr>
        </p:nvGraphicFramePr>
        <p:xfrm>
          <a:off x="457200" y="1203960"/>
          <a:ext cx="11277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542">
                  <a:extLst>
                    <a:ext uri="{9D8B030D-6E8A-4147-A177-3AD203B41FA5}">
                      <a16:colId xmlns:a16="http://schemas.microsoft.com/office/drawing/2014/main" val="2178392158"/>
                    </a:ext>
                  </a:extLst>
                </a:gridCol>
                <a:gridCol w="2448362">
                  <a:extLst>
                    <a:ext uri="{9D8B030D-6E8A-4147-A177-3AD203B41FA5}">
                      <a16:colId xmlns:a16="http://schemas.microsoft.com/office/drawing/2014/main" val="2051071459"/>
                    </a:ext>
                  </a:extLst>
                </a:gridCol>
                <a:gridCol w="3080196">
                  <a:extLst>
                    <a:ext uri="{9D8B030D-6E8A-4147-A177-3AD203B41FA5}">
                      <a16:colId xmlns:a16="http://schemas.microsoft.com/office/drawing/2014/main" val="900286036"/>
                    </a:ext>
                  </a:extLst>
                </a:gridCol>
                <a:gridCol w="2953500">
                  <a:extLst>
                    <a:ext uri="{9D8B030D-6E8A-4147-A177-3AD203B41FA5}">
                      <a16:colId xmlns:a16="http://schemas.microsoft.com/office/drawing/2014/main" val="3461299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5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Azure 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Tenant activity log for 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Identify anomalous use within Microsoft tenant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Azure Monitor, Event Hubs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Office 365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Office 365 application audit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unauthorized use or access requests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Monitor sensitive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Office 365 Management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2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Azure Active Directory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service logs and/or table containing logs of application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Identity management auditing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Identify anomalous log in 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Azure Monitor, Event Hubs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893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Azure Information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Audit log of data access policies and file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improper data use and access attempts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 sensitive data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Blob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4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Microsoft Endpoint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 endpoint asset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Troubleshooting?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Monitor, Event Hubs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55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AAF834-2366-4620-A1A8-FE3C87BB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3 – DocuSign and Salesforce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04A81-1019-42C4-9E46-83E5A560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Me Inc also utilizes DocuSign and Salesforce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are both common SaaS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Logging is proprietary via vendor APIs</a:t>
            </a:r>
          </a:p>
        </p:txBody>
      </p:sp>
      <p:pic>
        <p:nvPicPr>
          <p:cNvPr id="7170" name="Picture 2" descr="Image result for docusign image">
            <a:extLst>
              <a:ext uri="{FF2B5EF4-FFF2-40B4-BE49-F238E27FC236}">
                <a16:creationId xmlns:a16="http://schemas.microsoft.com/office/drawing/2014/main" id="{D7F77C08-C962-4F7D-8EE9-64A588AF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59358"/>
            <a:ext cx="2971800" cy="110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alesforce image">
            <a:extLst>
              <a:ext uri="{FF2B5EF4-FFF2-40B4-BE49-F238E27FC236}">
                <a16:creationId xmlns:a16="http://schemas.microsoft.com/office/drawing/2014/main" id="{15BABED8-4173-4EB6-835F-5B94E3AD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68892"/>
            <a:ext cx="2689225" cy="188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7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15B6EE-C33E-484F-A3B2-3008114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3 Data Sources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9583E43-861D-49AC-9CF2-24D386E16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375361"/>
              </p:ext>
            </p:extLst>
          </p:nvPr>
        </p:nvGraphicFramePr>
        <p:xfrm>
          <a:off x="457200" y="1203960"/>
          <a:ext cx="11277600" cy="323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542">
                  <a:extLst>
                    <a:ext uri="{9D8B030D-6E8A-4147-A177-3AD203B41FA5}">
                      <a16:colId xmlns:a16="http://schemas.microsoft.com/office/drawing/2014/main" val="2178392158"/>
                    </a:ext>
                  </a:extLst>
                </a:gridCol>
                <a:gridCol w="2448362">
                  <a:extLst>
                    <a:ext uri="{9D8B030D-6E8A-4147-A177-3AD203B41FA5}">
                      <a16:colId xmlns:a16="http://schemas.microsoft.com/office/drawing/2014/main" val="2051071459"/>
                    </a:ext>
                  </a:extLst>
                </a:gridCol>
                <a:gridCol w="3080196">
                  <a:extLst>
                    <a:ext uri="{9D8B030D-6E8A-4147-A177-3AD203B41FA5}">
                      <a16:colId xmlns:a16="http://schemas.microsoft.com/office/drawing/2014/main" val="900286036"/>
                    </a:ext>
                  </a:extLst>
                </a:gridCol>
                <a:gridCol w="2953500">
                  <a:extLst>
                    <a:ext uri="{9D8B030D-6E8A-4147-A177-3AD203B41FA5}">
                      <a16:colId xmlns:a16="http://schemas.microsoft.com/office/drawing/2014/main" val="3461299845"/>
                    </a:ext>
                  </a:extLst>
                </a:gridCol>
              </a:tblGrid>
              <a:tr h="590017">
                <a:tc>
                  <a:txBody>
                    <a:bodyPr/>
                    <a:lstStyle/>
                    <a:p>
                      <a:r>
                        <a:rPr lang="en-US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58174"/>
                  </a:ext>
                </a:extLst>
              </a:tr>
              <a:tr h="1018386">
                <a:tc>
                  <a:txBody>
                    <a:bodyPr/>
                    <a:lstStyle/>
                    <a:p>
                      <a:r>
                        <a:rPr lang="en-US" b="1" dirty="0"/>
                        <a:t>DocuSign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Audit logs of document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Audit log of who accessed sensitive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DocuSign API Request Logging or custom application wrapper around other 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31402"/>
                  </a:ext>
                </a:extLst>
              </a:tr>
              <a:tr h="1454837">
                <a:tc>
                  <a:txBody>
                    <a:bodyPr/>
                    <a:lstStyle/>
                    <a:p>
                      <a:r>
                        <a:rPr lang="en-US" b="1" dirty="0"/>
                        <a:t>Salesforce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Logs of Salesforce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Identify anomalous user activity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Monitor record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Salesforce REST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2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5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B067EF-A344-4629-A2AC-60F64336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E0309-E86A-43FB-B4FD-0695CCB7B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1295400"/>
          </a:xfrm>
        </p:spPr>
        <p:txBody>
          <a:bodyPr/>
          <a:lstStyle/>
          <a:p>
            <a:r>
              <a:rPr lang="en-US" dirty="0"/>
              <a:t>After completing discovery, it is time to collect the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as simple as “go get them”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E207FB4-F471-4559-B368-E5A73AA078D3}"/>
              </a:ext>
            </a:extLst>
          </p:cNvPr>
          <p:cNvSpPr txBox="1">
            <a:spLocks/>
          </p:cNvSpPr>
          <p:nvPr/>
        </p:nvSpPr>
        <p:spPr>
          <a:xfrm>
            <a:off x="3276600" y="2724561"/>
            <a:ext cx="8412480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2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2475" indent="-2921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223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563" indent="-2381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Requires a mix of older log methods and new ones</a:t>
            </a:r>
          </a:p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Syslog daemons and log agents work on virtual machines</a:t>
            </a:r>
          </a:p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Major vendors have central logging frameworks</a:t>
            </a:r>
          </a:p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Container logging</a:t>
            </a:r>
          </a:p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APIs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0F3224-86C5-4C1F-89D3-25BC87B547DA}"/>
              </a:ext>
            </a:extLst>
          </p:cNvPr>
          <p:cNvCxnSpPr>
            <a:cxnSpLocks/>
          </p:cNvCxnSpPr>
          <p:nvPr/>
        </p:nvCxnSpPr>
        <p:spPr>
          <a:xfrm>
            <a:off x="2590800" y="3429000"/>
            <a:ext cx="0" cy="2286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56BCC3-C805-4ECA-B97D-1C06DCE374D9}"/>
              </a:ext>
            </a:extLst>
          </p:cNvPr>
          <p:cNvSpPr txBox="1"/>
          <p:nvPr/>
        </p:nvSpPr>
        <p:spPr>
          <a:xfrm>
            <a:off x="304801" y="2724561"/>
            <a:ext cx="25145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Difficulty Level</a:t>
            </a:r>
          </a:p>
          <a:p>
            <a:pPr algn="ctr"/>
            <a:r>
              <a:rPr lang="en-US" sz="2800" dirty="0">
                <a:latin typeface="+mj-lt"/>
              </a:rPr>
              <a:t>Easy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2800" dirty="0">
                <a:latin typeface="+mj-lt"/>
              </a:rPr>
              <a:t>Meh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2800" dirty="0">
                <a:latin typeface="+mj-lt"/>
              </a:rPr>
              <a:t>Insane</a:t>
            </a:r>
          </a:p>
        </p:txBody>
      </p:sp>
    </p:spTree>
    <p:extLst>
      <p:ext uri="{BB962C8B-B14F-4D97-AF65-F5344CB8AC3E}">
        <p14:creationId xmlns:p14="http://schemas.microsoft.com/office/powerpoint/2010/main" val="410075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AA4A5D-4F75-4B6E-ABE1-BFD48297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Vendor Support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E79FE-7EAC-4A0A-BA18-D9246E58D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and logging solutions may have native support for Amazon, Google, and Microsoft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Azure Monitor </a:t>
            </a:r>
            <a:r>
              <a:rPr lang="en-US" dirty="0"/>
              <a:t>logs to </a:t>
            </a:r>
            <a:r>
              <a:rPr lang="en-US" b="1" dirty="0"/>
              <a:t>Event Hubs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Event Hubs useful for many other Microsoft logs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Collection may combine with Storage blobs for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Amazon uses </a:t>
            </a:r>
            <a:r>
              <a:rPr lang="en-US" b="1" dirty="0"/>
              <a:t>CloudTrail</a:t>
            </a:r>
            <a:r>
              <a:rPr lang="en-US" dirty="0"/>
              <a:t> and </a:t>
            </a:r>
            <a:r>
              <a:rPr lang="en-US" b="1" dirty="0"/>
              <a:t>S3</a:t>
            </a:r>
            <a:r>
              <a:rPr lang="en-US" dirty="0"/>
              <a:t> buckets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Also, supports </a:t>
            </a:r>
            <a:r>
              <a:rPr lang="en-US" b="1" dirty="0"/>
              <a:t>CloudWatch</a:t>
            </a:r>
            <a:r>
              <a:rPr lang="en-US" dirty="0"/>
              <a:t> for central logging of other services</a:t>
            </a:r>
          </a:p>
        </p:txBody>
      </p:sp>
    </p:spTree>
    <p:extLst>
      <p:ext uri="{BB962C8B-B14F-4D97-AF65-F5344CB8AC3E}">
        <p14:creationId xmlns:p14="http://schemas.microsoft.com/office/powerpoint/2010/main" val="284637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61 industry certifications (need to get a new hobby)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Two-time NetWars Core tournament winner (offense)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https://github.com/HASecuritySolutions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655B7-A5F6-469E-A587-42E74AF5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27453"/>
            <a:ext cx="7378633" cy="4114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A975C1-0AB2-4AE6-90D1-82AE1EF9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Hubs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BC1CB-4978-4581-B9A7-6F1F06944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371600"/>
            <a:ext cx="11003280" cy="4876800"/>
          </a:xfrm>
        </p:spPr>
        <p:txBody>
          <a:bodyPr/>
          <a:lstStyle/>
          <a:p>
            <a:r>
              <a:rPr lang="en-US" dirty="0"/>
              <a:t>Microsoft cloud logging supports Event Hubs and Monitor</a:t>
            </a:r>
            <a:endParaRPr lang="en-US" baseline="30000" dirty="0"/>
          </a:p>
          <a:p>
            <a:pPr marL="579438" indent="-350838">
              <a:buFont typeface="Arial" panose="020B0604020202020204" pitchFamily="34" charset="0"/>
              <a:buChar char="•"/>
            </a:pPr>
            <a:r>
              <a:rPr lang="en-US" sz="2800" dirty="0"/>
              <a:t>Real-time logging</a:t>
            </a:r>
          </a:p>
          <a:p>
            <a:pPr marL="579438" indent="-350838">
              <a:buFont typeface="Arial" panose="020B0604020202020204" pitchFamily="34" charset="0"/>
              <a:buChar char="•"/>
            </a:pPr>
            <a:r>
              <a:rPr lang="en-US" sz="2800" dirty="0"/>
              <a:t>Easy to integrate</a:t>
            </a:r>
            <a:br>
              <a:rPr lang="en-US" sz="2800" dirty="0"/>
            </a:br>
            <a:r>
              <a:rPr lang="en-US" sz="2800" dirty="0"/>
              <a:t>with SIEM</a:t>
            </a:r>
          </a:p>
          <a:p>
            <a:r>
              <a:rPr lang="en-US" dirty="0"/>
              <a:t>Requires secure key use</a:t>
            </a:r>
          </a:p>
          <a:p>
            <a:pPr marL="579438" indent="-350838">
              <a:buFont typeface="Arial" panose="020B0604020202020204" pitchFamily="34" charset="0"/>
              <a:buChar char="•"/>
            </a:pPr>
            <a:r>
              <a:rPr lang="en-US" sz="2800" dirty="0"/>
              <a:t>And proper access</a:t>
            </a:r>
            <a:br>
              <a:rPr lang="en-US" sz="2800" dirty="0"/>
            </a:br>
            <a:r>
              <a:rPr lang="en-US" sz="2800" dirty="0"/>
              <a:t>control lists (ACLs)</a:t>
            </a:r>
          </a:p>
        </p:txBody>
      </p:sp>
    </p:spTree>
    <p:extLst>
      <p:ext uri="{BB962C8B-B14F-4D97-AF65-F5344CB8AC3E}">
        <p14:creationId xmlns:p14="http://schemas.microsoft.com/office/powerpoint/2010/main" val="97663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966CF2-4FFF-46AC-A645-869C431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Buckets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A75CA-08D7-4AD8-979E-02AEC3F1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methodology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dirty="0"/>
              <a:t>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</a:t>
            </a:r>
            <a:r>
              <a:rPr lang="en-US" b="1" dirty="0"/>
              <a:t>CloudWatch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CloudTrail can log to</a:t>
            </a:r>
            <a:br>
              <a:rPr lang="en-US" dirty="0"/>
            </a:br>
            <a:r>
              <a:rPr lang="en-US" dirty="0"/>
              <a:t>either S3 or CloudWatch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Plugin access </a:t>
            </a:r>
            <a:br>
              <a:rPr lang="en-US" dirty="0"/>
            </a:br>
            <a:r>
              <a:rPr lang="en-US" dirty="0"/>
              <a:t>information into SIEM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C0606-23BC-405A-B348-9303491B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61" y="1371600"/>
            <a:ext cx="6203539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8CF2B-D1F3-4D03-A841-9486C8F14814}"/>
              </a:ext>
            </a:extLst>
          </p:cNvPr>
          <p:cNvSpPr txBox="1"/>
          <p:nvPr/>
        </p:nvSpPr>
        <p:spPr>
          <a:xfrm>
            <a:off x="6301740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Cisco Umbrella log example</a:t>
            </a:r>
          </a:p>
        </p:txBody>
      </p:sp>
    </p:spTree>
    <p:extLst>
      <p:ext uri="{BB962C8B-B14F-4D97-AF65-F5344CB8AC3E}">
        <p14:creationId xmlns:p14="http://schemas.microsoft.com/office/powerpoint/2010/main" val="410172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5D530A-6386-45FC-A5D6-B344DB43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Architecture</a:t>
            </a:r>
          </a:p>
        </p:txBody>
      </p:sp>
      <p:pic>
        <p:nvPicPr>
          <p:cNvPr id="1026" name="Picture 2" descr="Image result for docker icon">
            <a:extLst>
              <a:ext uri="{FF2B5EF4-FFF2-40B4-BE49-F238E27FC236}">
                <a16:creationId xmlns:a16="http://schemas.microsoft.com/office/drawing/2014/main" id="{4F07CFEF-34C8-4AF7-ABF8-435600D5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63" y="4396529"/>
            <a:ext cx="1072934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5D286-83FB-4D8F-ABC0-B4AB13D7770D}"/>
              </a:ext>
            </a:extLst>
          </p:cNvPr>
          <p:cNvSpPr txBox="1"/>
          <p:nvPr/>
        </p:nvSpPr>
        <p:spPr>
          <a:xfrm>
            <a:off x="4300538" y="4434518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Docker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207EF-AC06-4B77-8128-8DAD4D44E890}"/>
              </a:ext>
            </a:extLst>
          </p:cNvPr>
          <p:cNvSpPr txBox="1"/>
          <p:nvPr/>
        </p:nvSpPr>
        <p:spPr>
          <a:xfrm>
            <a:off x="4300538" y="5337720"/>
            <a:ext cx="38862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Host OS</a:t>
            </a:r>
          </a:p>
        </p:txBody>
      </p:sp>
      <p:pic>
        <p:nvPicPr>
          <p:cNvPr id="1028" name="Picture 4" descr="Image result for ubuntu logo">
            <a:extLst>
              <a:ext uri="{FF2B5EF4-FFF2-40B4-BE49-F238E27FC236}">
                <a16:creationId xmlns:a16="http://schemas.microsoft.com/office/drawing/2014/main" id="{1A96BEB4-2797-4279-9800-9F61E30E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356" y="5372396"/>
            <a:ext cx="1555749" cy="7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1B5221-E139-4743-A216-0961B40A647C}"/>
              </a:ext>
            </a:extLst>
          </p:cNvPr>
          <p:cNvSpPr txBox="1"/>
          <p:nvPr/>
        </p:nvSpPr>
        <p:spPr>
          <a:xfrm>
            <a:off x="4495800" y="2286000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B20D7-947F-4270-A7A3-C5728D4384F5}"/>
              </a:ext>
            </a:extLst>
          </p:cNvPr>
          <p:cNvSpPr txBox="1"/>
          <p:nvPr/>
        </p:nvSpPr>
        <p:spPr>
          <a:xfrm>
            <a:off x="4300538" y="1464576"/>
            <a:ext cx="3886200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8D0CE-5A47-4506-92AA-50D819075083}"/>
              </a:ext>
            </a:extLst>
          </p:cNvPr>
          <p:cNvSpPr txBox="1"/>
          <p:nvPr/>
        </p:nvSpPr>
        <p:spPr>
          <a:xfrm>
            <a:off x="4484615" y="288142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Apache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C9287-A240-4F08-9C65-E5834AEBF85B}"/>
              </a:ext>
            </a:extLst>
          </p:cNvPr>
          <p:cNvSpPr txBox="1"/>
          <p:nvPr/>
        </p:nvSpPr>
        <p:spPr>
          <a:xfrm>
            <a:off x="4484615" y="3476852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EB5F03-9DD0-4BD4-92E0-7030A48F7A3A}"/>
              </a:ext>
            </a:extLst>
          </p:cNvPr>
          <p:cNvSpPr txBox="1"/>
          <p:nvPr/>
        </p:nvSpPr>
        <p:spPr>
          <a:xfrm>
            <a:off x="6341269" y="2290776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B7667-4902-4C9E-A97A-641245B37503}"/>
              </a:ext>
            </a:extLst>
          </p:cNvPr>
          <p:cNvSpPr txBox="1"/>
          <p:nvPr/>
        </p:nvSpPr>
        <p:spPr>
          <a:xfrm>
            <a:off x="6341269" y="286443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JavaApp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56A19-9820-4B13-A393-34278E8D4DED}"/>
              </a:ext>
            </a:extLst>
          </p:cNvPr>
          <p:cNvSpPr txBox="1"/>
          <p:nvPr/>
        </p:nvSpPr>
        <p:spPr>
          <a:xfrm>
            <a:off x="6341269" y="3502441"/>
            <a:ext cx="1643062" cy="46166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Legacy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3B3A2-1908-432D-AE06-2C3113ACD521}"/>
              </a:ext>
            </a:extLst>
          </p:cNvPr>
          <p:cNvCxnSpPr>
            <a:cxnSpLocks/>
          </p:cNvCxnSpPr>
          <p:nvPr/>
        </p:nvCxnSpPr>
        <p:spPr>
          <a:xfrm>
            <a:off x="3259931" y="2228910"/>
            <a:ext cx="1388269" cy="2094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older icon pixabay">
            <a:extLst>
              <a:ext uri="{FF2B5EF4-FFF2-40B4-BE49-F238E27FC236}">
                <a16:creationId xmlns:a16="http://schemas.microsoft.com/office/drawing/2014/main" id="{F29D6CC8-BCCD-4BF2-941D-CED4868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4576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47B09D5-A553-4006-84B6-D0F55EFE5216}"/>
              </a:ext>
            </a:extLst>
          </p:cNvPr>
          <p:cNvCxnSpPr>
            <a:stCxn id="1030" idx="2"/>
          </p:cNvCxnSpPr>
          <p:nvPr/>
        </p:nvCxnSpPr>
        <p:spPr>
          <a:xfrm rot="16200000" flipH="1">
            <a:off x="1030036" y="1792035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6D9891-EABB-4454-82D9-115A3BA558FD}"/>
              </a:ext>
            </a:extLst>
          </p:cNvPr>
          <p:cNvSpPr txBox="1"/>
          <p:nvPr/>
        </p:nvSpPr>
        <p:spPr>
          <a:xfrm>
            <a:off x="1219200" y="18288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FA930E-611C-4047-BB31-CC10C323F8A6}"/>
              </a:ext>
            </a:extLst>
          </p:cNvPr>
          <p:cNvSpPr txBox="1"/>
          <p:nvPr/>
        </p:nvSpPr>
        <p:spPr>
          <a:xfrm>
            <a:off x="1219200" y="232324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3156C7-18BE-4A63-BF93-9C5C4D54323D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846261" y="2150355"/>
            <a:ext cx="54209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5F2A91-E3D5-4761-9091-C9DB22898458}"/>
              </a:ext>
            </a:extLst>
          </p:cNvPr>
          <p:cNvSpPr txBox="1"/>
          <p:nvPr/>
        </p:nvSpPr>
        <p:spPr>
          <a:xfrm>
            <a:off x="1219200" y="1435560"/>
            <a:ext cx="28775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/var/log/apache2</a:t>
            </a:r>
          </a:p>
        </p:txBody>
      </p:sp>
      <p:pic>
        <p:nvPicPr>
          <p:cNvPr id="33" name="Picture 6" descr="Image result for folder icon pixabay">
            <a:extLst>
              <a:ext uri="{FF2B5EF4-FFF2-40B4-BE49-F238E27FC236}">
                <a16:creationId xmlns:a16="http://schemas.microsoft.com/office/drawing/2014/main" id="{FB9CB7DD-992A-4D3F-BB8F-6B96AB87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496310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C62FFFA-F02C-4E76-9D0A-090D2B75940F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8757638" y="2087577"/>
            <a:ext cx="581056" cy="21589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2D2874-922B-4F46-AD77-C27D74387D9E}"/>
              </a:ext>
            </a:extLst>
          </p:cNvPr>
          <p:cNvSpPr txBox="1"/>
          <p:nvPr/>
        </p:nvSpPr>
        <p:spPr>
          <a:xfrm>
            <a:off x="9156116" y="22860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mysql.log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99F6B2-1AF2-4DDD-AF4C-D3B5C929C1A1}"/>
              </a:ext>
            </a:extLst>
          </p:cNvPr>
          <p:cNvSpPr txBox="1"/>
          <p:nvPr/>
        </p:nvSpPr>
        <p:spPr>
          <a:xfrm>
            <a:off x="9156116" y="2705960"/>
            <a:ext cx="2371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mysql-slow.log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D7A3528-9598-4845-AC94-B9688121D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71060" y="2533075"/>
            <a:ext cx="542096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38DA11-1CBF-43F5-B9BE-14A0E127CC23}"/>
              </a:ext>
            </a:extLst>
          </p:cNvPr>
          <p:cNvSpPr txBox="1"/>
          <p:nvPr/>
        </p:nvSpPr>
        <p:spPr>
          <a:xfrm>
            <a:off x="9144000" y="1467294"/>
            <a:ext cx="2371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411C98-DE52-4BC7-AADE-96EA6E0EAB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4836" y="1825048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8D18ED-B390-414F-8066-9F934E6ABB40}"/>
              </a:ext>
            </a:extLst>
          </p:cNvPr>
          <p:cNvSpPr txBox="1"/>
          <p:nvPr/>
        </p:nvSpPr>
        <p:spPr>
          <a:xfrm>
            <a:off x="9144000" y="1861813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error.log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51413A-154C-4CB7-8342-A0B0261D735F}"/>
              </a:ext>
            </a:extLst>
          </p:cNvPr>
          <p:cNvCxnSpPr>
            <a:cxnSpLocks/>
          </p:cNvCxnSpPr>
          <p:nvPr/>
        </p:nvCxnSpPr>
        <p:spPr>
          <a:xfrm flipH="1">
            <a:off x="7802292" y="2061868"/>
            <a:ext cx="957137" cy="36161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Image result for folder icon pixabay">
            <a:extLst>
              <a:ext uri="{FF2B5EF4-FFF2-40B4-BE49-F238E27FC236}">
                <a16:creationId xmlns:a16="http://schemas.microsoft.com/office/drawing/2014/main" id="{76AF0F7A-AA1E-4C61-A510-08454184A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84" y="4501709"/>
            <a:ext cx="354432" cy="3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8311870-D34F-4728-BD42-AA7E521671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93520" y="4830447"/>
            <a:ext cx="174545" cy="2037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3935D4-45E4-493A-ACC6-A73D7234236F}"/>
              </a:ext>
            </a:extLst>
          </p:cNvPr>
          <p:cNvSpPr txBox="1"/>
          <p:nvPr/>
        </p:nvSpPr>
        <p:spPr>
          <a:xfrm>
            <a:off x="9182684" y="4867212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docker.log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AA3F2D-EA67-408B-AC28-A0C4F8171053}"/>
              </a:ext>
            </a:extLst>
          </p:cNvPr>
          <p:cNvSpPr txBox="1"/>
          <p:nvPr/>
        </p:nvSpPr>
        <p:spPr>
          <a:xfrm>
            <a:off x="9182684" y="4473297"/>
            <a:ext cx="2809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/var/log/upstart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47C816-D084-4649-8FF2-7D94FC174814}"/>
              </a:ext>
            </a:extLst>
          </p:cNvPr>
          <p:cNvCxnSpPr>
            <a:cxnSpLocks/>
          </p:cNvCxnSpPr>
          <p:nvPr/>
        </p:nvCxnSpPr>
        <p:spPr>
          <a:xfrm flipH="1">
            <a:off x="8084972" y="4729862"/>
            <a:ext cx="592576" cy="1826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8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D947FE-CD75-4805-836D-EB3932A7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270FF-9D6C-4313-8594-FF7823A87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common options for collecting logs from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Persistent data volume or bind mount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Example: S3 bucket, google storage bucket,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Application inside container</a:t>
            </a:r>
            <a:r>
              <a:rPr lang="en-US" dirty="0"/>
              <a:t> (custom coding)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Monitoring container (“sidecar”)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Daemon log drivers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Example: Amazon log driver to S3 or CloudWatch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808A71-800C-4543-8515-544EB1A9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10158-D1E5-4BC6-8205-DE2979DD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difficulty is dealing with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is custom to vendor</a:t>
            </a:r>
          </a:p>
          <a:p>
            <a:r>
              <a:rPr lang="en-US" u="sng" dirty="0"/>
              <a:t>Ideally, log solution natively supports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vendors support </a:t>
            </a:r>
            <a:r>
              <a:rPr lang="en-US" b="1" dirty="0"/>
              <a:t>Salesforce</a:t>
            </a:r>
            <a:r>
              <a:rPr lang="en-US" dirty="0"/>
              <a:t>, </a:t>
            </a:r>
            <a:r>
              <a:rPr lang="en-US" b="1" dirty="0"/>
              <a:t>Office 365</a:t>
            </a:r>
            <a:r>
              <a:rPr lang="en-US" dirty="0"/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likely will have SaaS applications without native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support for SaaS application = custom coding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8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E09B-D30C-48FB-A1D6-2D482C4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Logging Alternatives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741A2-F245-44C7-9293-024E74FF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One option is to partner with </a:t>
            </a:r>
            <a:r>
              <a:rPr lang="en-US" sz="2800" b="1" dirty="0"/>
              <a:t>professional service </a:t>
            </a:r>
            <a:r>
              <a:rPr lang="en-US" sz="2800" dirty="0"/>
              <a:t>companies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design solution to pull logs and send off</a:t>
            </a:r>
          </a:p>
          <a:p>
            <a:r>
              <a:rPr lang="en-US" sz="2800" dirty="0"/>
              <a:t>Also is possible to partner with </a:t>
            </a:r>
            <a:r>
              <a:rPr lang="en-US" sz="2800" b="1" dirty="0"/>
              <a:t>vendor solution </a:t>
            </a:r>
            <a:r>
              <a:rPr lang="en-US" sz="2800" dirty="0"/>
              <a:t>(can be pricey)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Sky Formation is a SaaS log agent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93BE4-F86B-4753-AA47-259448246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0" b="2370"/>
          <a:stretch/>
        </p:blipFill>
        <p:spPr>
          <a:xfrm>
            <a:off x="2362200" y="3695700"/>
            <a:ext cx="7315834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937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196072-E1A8-4CF1-A137-CE35C395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4CA16-DDA1-437D-AB00-B8D86DC0B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collection it is time to put the logs to good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Collection without looking at the data = </a:t>
            </a:r>
            <a:r>
              <a:rPr lang="en-US" b="1" dirty="0"/>
              <a:t>BAD IDEA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Point of collection is to do something with it</a:t>
            </a:r>
          </a:p>
          <a:p>
            <a:r>
              <a:rPr lang="en-US" dirty="0"/>
              <a:t>Go back to discovery sheet to come up with initial 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 many failed log ins vs. too many successful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Impossible time travelers (geo locations)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Sensitive data on endpoint where it should not be</a:t>
            </a:r>
          </a:p>
        </p:txBody>
      </p:sp>
    </p:spTree>
    <p:extLst>
      <p:ext uri="{BB962C8B-B14F-4D97-AF65-F5344CB8AC3E}">
        <p14:creationId xmlns:p14="http://schemas.microsoft.com/office/powerpoint/2010/main" val="2695374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80E8E4-60BF-4B48-B376-80F2E3A4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Log Analysis Ideas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D42AA-02A6-47F7-BC2A-9235B923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things to consider: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Legacy or unauthorized logins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Changes to external sharing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Unauthorized accounts or adding to sensitive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Large amount of files accessed or large data pulls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user behavior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Standard application analytics</a:t>
            </a:r>
          </a:p>
        </p:txBody>
      </p:sp>
    </p:spTree>
    <p:extLst>
      <p:ext uri="{BB962C8B-B14F-4D97-AF65-F5344CB8AC3E}">
        <p14:creationId xmlns:p14="http://schemas.microsoft.com/office/powerpoint/2010/main" val="3359156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59D722-E38C-43C5-8A60-EC4FDD29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Cloud Matrix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77B9A-751D-4618-8B82-B8EFA833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BB06F-CB4C-4058-9FFA-E81F3A928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5"/>
          <a:stretch/>
        </p:blipFill>
        <p:spPr>
          <a:xfrm>
            <a:off x="884481" y="1197088"/>
            <a:ext cx="10545519" cy="50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3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874D3-E8CA-45E7-9D58-00CF21C0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CECFB-EF0D-4CE4-9A22-AF30EFE0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analysis with cloud technologies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Discover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Analyze</a:t>
            </a:r>
          </a:p>
          <a:p>
            <a:endParaRPr lang="en-US" dirty="0"/>
          </a:p>
          <a:p>
            <a:r>
              <a:rPr lang="en-US" dirty="0"/>
              <a:t>Consider </a:t>
            </a:r>
            <a:r>
              <a:rPr lang="en-US" b="1" dirty="0"/>
              <a:t>SEC555: SIEM with Tactical Analytics</a:t>
            </a:r>
          </a:p>
          <a:p>
            <a:r>
              <a:rPr lang="en-US" b="1" dirty="0"/>
              <a:t>Rumor is…</a:t>
            </a:r>
            <a:r>
              <a:rPr lang="en-US" dirty="0"/>
              <a:t> There may also be a new course soon:</a:t>
            </a:r>
          </a:p>
          <a:p>
            <a:r>
              <a:rPr lang="en-US" b="1" dirty="0"/>
              <a:t>      Tactical Data Handling at Scale with Logstash</a:t>
            </a:r>
          </a:p>
        </p:txBody>
      </p:sp>
      <p:pic>
        <p:nvPicPr>
          <p:cNvPr id="3074" name="Picture 2" descr="https://www.giac.org/images/design/custom/icons/certs/large/gcda-gold.png">
            <a:extLst>
              <a:ext uri="{FF2B5EF4-FFF2-40B4-BE49-F238E27FC236}">
                <a16:creationId xmlns:a16="http://schemas.microsoft.com/office/drawing/2014/main" id="{45C6C213-9A18-4F4D-AF58-3C064D92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295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7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Disclaimer</a:t>
            </a:r>
            <a:r>
              <a:rPr lang="en-US" dirty="0"/>
              <a:t>: This talk assumes you have familiarization with cloud technologies (at a basic level)</a:t>
            </a:r>
          </a:p>
          <a:p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s_BlueTeam-202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D07EA7-E3AE-4DBF-AA81-3891F6A4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Logging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47EFE-BC89-457F-9E74-735D8B47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organizations struggle from lack of a definition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 logging means too many things and is abstract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b="1" dirty="0"/>
              <a:t>cloud logging </a:t>
            </a:r>
            <a:r>
              <a:rPr lang="en-US" dirty="0"/>
              <a:t>mean?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Failed definition </a:t>
            </a:r>
            <a:r>
              <a:rPr lang="en-US" sz="2800" dirty="0"/>
              <a:t>- To get logs from the 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Successful definition </a:t>
            </a:r>
            <a:r>
              <a:rPr lang="en-US" sz="2800" dirty="0"/>
              <a:t>– Identifying and </a:t>
            </a:r>
            <a:br>
              <a:rPr lang="en-US" sz="2800" dirty="0"/>
            </a:br>
            <a:r>
              <a:rPr lang="en-US" sz="2800" dirty="0"/>
              <a:t>collecting </a:t>
            </a:r>
            <a:r>
              <a:rPr lang="en-US" sz="2800" u="sng" dirty="0"/>
              <a:t>data sources</a:t>
            </a:r>
            <a:r>
              <a:rPr lang="en-US" sz="2800" dirty="0"/>
              <a:t> in the cloud that are </a:t>
            </a:r>
            <a:br>
              <a:rPr lang="en-US" sz="2800" dirty="0"/>
            </a:br>
            <a:r>
              <a:rPr lang="en-US" sz="2800" dirty="0"/>
              <a:t>worthy of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28" name="Picture 4" descr="Image result for cloud logging meme">
            <a:extLst>
              <a:ext uri="{FF2B5EF4-FFF2-40B4-BE49-F238E27FC236}">
                <a16:creationId xmlns:a16="http://schemas.microsoft.com/office/drawing/2014/main" id="{D37C377C-1C91-41A9-A1AB-1534AEFD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124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39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8299BC-B809-45BA-8437-10B39D90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Step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E65CA-880E-49A5-B3AB-37008B4D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 high-level, cloud logging is three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Discover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data sources</a:t>
            </a:r>
            <a:br>
              <a:rPr lang="en-US" sz="2400" dirty="0"/>
            </a:br>
            <a:r>
              <a:rPr lang="en-US" sz="2400" dirty="0"/>
              <a:t>are available?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Why do they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Collect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Analyze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What data is in the logs?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How can the data be operationalized?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7481D6-8D62-4378-87E2-9E02D031DEEA}"/>
              </a:ext>
            </a:extLst>
          </p:cNvPr>
          <p:cNvGrpSpPr/>
          <p:nvPr/>
        </p:nvGrpSpPr>
        <p:grpSpPr>
          <a:xfrm>
            <a:off x="5181600" y="1921176"/>
            <a:ext cx="6858000" cy="3998191"/>
            <a:chOff x="2438400" y="1921176"/>
            <a:chExt cx="6858000" cy="39981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2BCF58-A742-41B0-ACA2-BF6223BA4E79}"/>
                </a:ext>
              </a:extLst>
            </p:cNvPr>
            <p:cNvSpPr txBox="1"/>
            <p:nvPr/>
          </p:nvSpPr>
          <p:spPr>
            <a:xfrm>
              <a:off x="4724400" y="2057400"/>
              <a:ext cx="2286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Discover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0714C-51AA-4CA3-A63F-8E9F8AA85ECB}"/>
                </a:ext>
              </a:extLst>
            </p:cNvPr>
            <p:cNvSpPr txBox="1"/>
            <p:nvPr/>
          </p:nvSpPr>
          <p:spPr>
            <a:xfrm>
              <a:off x="7010400" y="4267198"/>
              <a:ext cx="2286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Collect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16BAF8-21BB-43AE-B2EC-BE496C177104}"/>
                </a:ext>
              </a:extLst>
            </p:cNvPr>
            <p:cNvSpPr txBox="1"/>
            <p:nvPr/>
          </p:nvSpPr>
          <p:spPr>
            <a:xfrm>
              <a:off x="2438400" y="4267199"/>
              <a:ext cx="2286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Analyze</a:t>
              </a:r>
            </a:p>
          </p:txBody>
        </p:sp>
        <p:sp>
          <p:nvSpPr>
            <p:cNvPr id="12" name="Arrow: Curved Down 11">
              <a:extLst>
                <a:ext uri="{FF2B5EF4-FFF2-40B4-BE49-F238E27FC236}">
                  <a16:creationId xmlns:a16="http://schemas.microsoft.com/office/drawing/2014/main" id="{39D3C10F-0B79-4863-9A2A-511E3E943610}"/>
                </a:ext>
              </a:extLst>
            </p:cNvPr>
            <p:cNvSpPr/>
            <p:nvPr/>
          </p:nvSpPr>
          <p:spPr>
            <a:xfrm rot="3685228">
              <a:off x="6900045" y="2683757"/>
              <a:ext cx="2286000" cy="89576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urved Down 12">
              <a:extLst>
                <a:ext uri="{FF2B5EF4-FFF2-40B4-BE49-F238E27FC236}">
                  <a16:creationId xmlns:a16="http://schemas.microsoft.com/office/drawing/2014/main" id="{1E92A650-628B-42CA-AA5C-064665453EF7}"/>
                </a:ext>
              </a:extLst>
            </p:cNvPr>
            <p:cNvSpPr/>
            <p:nvPr/>
          </p:nvSpPr>
          <p:spPr>
            <a:xfrm rot="10800000">
              <a:off x="4699704" y="5023606"/>
              <a:ext cx="2286000" cy="89576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Curved Down 14">
              <a:extLst>
                <a:ext uri="{FF2B5EF4-FFF2-40B4-BE49-F238E27FC236}">
                  <a16:creationId xmlns:a16="http://schemas.microsoft.com/office/drawing/2014/main" id="{A933B03B-3EF0-4842-B864-3421610C2561}"/>
                </a:ext>
              </a:extLst>
            </p:cNvPr>
            <p:cNvSpPr/>
            <p:nvPr/>
          </p:nvSpPr>
          <p:spPr>
            <a:xfrm rot="18173158">
              <a:off x="2605384" y="2616295"/>
              <a:ext cx="2286000" cy="89576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88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13F59D-C97C-4FEE-83CF-02DCB065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Data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0494C-309C-4DFD-85F1-BA05416B6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There are multiple types of cloud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Infrastructure-as-a-service </a:t>
            </a:r>
            <a:r>
              <a:rPr lang="en-US" sz="2400" dirty="0"/>
              <a:t>(</a:t>
            </a:r>
            <a:r>
              <a:rPr lang="en-US" sz="2400" b="1" dirty="0"/>
              <a:t>IaaS</a:t>
            </a:r>
            <a:r>
              <a:rPr lang="en-US" sz="2400" dirty="0"/>
              <a:t> ) – Putting assets on someone else’s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Platform-as-a-service</a:t>
            </a:r>
            <a:r>
              <a:rPr lang="en-US" sz="2400" dirty="0"/>
              <a:t> (</a:t>
            </a:r>
            <a:r>
              <a:rPr lang="en-US" sz="2400" b="1" dirty="0"/>
              <a:t>PaaS</a:t>
            </a:r>
            <a:r>
              <a:rPr lang="en-US" sz="2400" dirty="0"/>
              <a:t>) – Using a third-party managed platform to organization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Software-as-a-service </a:t>
            </a:r>
            <a:r>
              <a:rPr lang="en-US" sz="2400" dirty="0"/>
              <a:t>(</a:t>
            </a:r>
            <a:r>
              <a:rPr lang="en-US" sz="2400" b="1" dirty="0"/>
              <a:t>SaaS</a:t>
            </a:r>
            <a:r>
              <a:rPr lang="en-US" sz="2400" dirty="0"/>
              <a:t>) – Using software services developed and maintained by a third-party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Function-as-a-service</a:t>
            </a:r>
            <a:r>
              <a:rPr lang="en-US" sz="2400" dirty="0"/>
              <a:t> (</a:t>
            </a:r>
            <a:r>
              <a:rPr lang="en-US" sz="2400" b="1" dirty="0" err="1"/>
              <a:t>FaaS</a:t>
            </a:r>
            <a:r>
              <a:rPr lang="en-US" sz="2400" dirty="0"/>
              <a:t>) – Using software as code capabilities to run and deploy applications on a third-party provider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Each has varying levels of data sources to collect. All have </a:t>
            </a:r>
            <a:r>
              <a:rPr lang="en-US" sz="2400" b="1" u="sng" dirty="0"/>
              <a:t>application logs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37D1AB-6C10-446F-AB0D-C24AFA77042D}"/>
              </a:ext>
            </a:extLst>
          </p:cNvPr>
          <p:cNvCxnSpPr>
            <a:cxnSpLocks/>
          </p:cNvCxnSpPr>
          <p:nvPr/>
        </p:nvCxnSpPr>
        <p:spPr>
          <a:xfrm>
            <a:off x="533400" y="1905000"/>
            <a:ext cx="0" cy="3048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4310A3-9949-4C31-AEEF-4676C288A2BF}"/>
              </a:ext>
            </a:extLst>
          </p:cNvPr>
          <p:cNvSpPr txBox="1"/>
          <p:nvPr/>
        </p:nvSpPr>
        <p:spPr>
          <a:xfrm rot="16200000">
            <a:off x="-680114" y="32289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Responsibility</a:t>
            </a:r>
          </a:p>
        </p:txBody>
      </p:sp>
    </p:spTree>
    <p:extLst>
      <p:ext uri="{BB962C8B-B14F-4D97-AF65-F5344CB8AC3E}">
        <p14:creationId xmlns:p14="http://schemas.microsoft.com/office/powerpoint/2010/main" val="24933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B13345-7618-40BA-BED6-F99987E43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# 1 – Amazon 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82057-7FB6-4296-A37D-20376A14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Me Inc. utilizes AWS for the following: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Tiered applications running as </a:t>
            </a:r>
            <a:r>
              <a:rPr lang="en-US" b="1" dirty="0"/>
              <a:t>EC2</a:t>
            </a:r>
            <a:r>
              <a:rPr lang="en-US" dirty="0"/>
              <a:t> instances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Basic example: Nginx and MySQL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applications are running on </a:t>
            </a:r>
            <a:r>
              <a:rPr lang="en-US" b="1" dirty="0"/>
              <a:t>Elastic Beanstalk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New applications are using containers in </a:t>
            </a:r>
            <a:r>
              <a:rPr lang="en-US" b="1" dirty="0"/>
              <a:t>ECS/EKS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Developers are testing new web services using static sites, </a:t>
            </a:r>
            <a:r>
              <a:rPr lang="en-US" b="1" dirty="0"/>
              <a:t>Lambda,</a:t>
            </a:r>
            <a:r>
              <a:rPr lang="en-US" dirty="0"/>
              <a:t> </a:t>
            </a:r>
            <a:r>
              <a:rPr lang="en-US" b="1" dirty="0"/>
              <a:t>Kinesis,</a:t>
            </a:r>
            <a:r>
              <a:rPr lang="en-US" dirty="0"/>
              <a:t> and </a:t>
            </a:r>
            <a:r>
              <a:rPr lang="en-US" b="1" dirty="0"/>
              <a:t>S3 buckets</a:t>
            </a:r>
          </a:p>
          <a:p>
            <a:r>
              <a:rPr lang="en-US" sz="1000" b="1" dirty="0"/>
              <a:t> </a:t>
            </a:r>
          </a:p>
          <a:p>
            <a:pPr algn="ctr"/>
            <a:r>
              <a:rPr lang="en-US" b="1" dirty="0"/>
              <a:t>IaaS -&gt; EC2	  Beanstalk -&gt; PaaS	Lambda -&gt; </a:t>
            </a:r>
            <a:r>
              <a:rPr lang="en-US" b="1" dirty="0" err="1"/>
              <a:t>FaaS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7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F558EC-352D-470E-8188-9CDDAC01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Please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056D6-C578-4551-8800-86E29E82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attention to the data sources, not the how to collect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Discovery is about identifying what should be collected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 this stage you are documenting data sources you want</a:t>
            </a:r>
          </a:p>
        </p:txBody>
      </p:sp>
      <p:pic>
        <p:nvPicPr>
          <p:cNvPr id="3074" name="Picture 2" descr="Image result for focus meme">
            <a:extLst>
              <a:ext uri="{FF2B5EF4-FFF2-40B4-BE49-F238E27FC236}">
                <a16:creationId xmlns:a16="http://schemas.microsoft.com/office/drawing/2014/main" id="{E38A6813-4070-49DA-811C-C227F0E4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3400191"/>
            <a:ext cx="4038600" cy="27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38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705D45-6BFC-47B8-99A7-D946F8C4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Application Data Sources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C26B5A-08DA-4BBD-94A2-0F7BD1E1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Lab Me Inc’s two-tier web application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600" dirty="0"/>
              <a:t> 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EC2 and Beanstalk</a:t>
            </a:r>
            <a:r>
              <a:rPr lang="en-US" sz="2800" dirty="0"/>
              <a:t> - /var/log/</a:t>
            </a:r>
            <a:r>
              <a:rPr lang="en-US" sz="2800" dirty="0" err="1"/>
              <a:t>nginx</a:t>
            </a:r>
            <a:r>
              <a:rPr lang="en-US" sz="2800" dirty="0"/>
              <a:t> and /var/log/</a:t>
            </a:r>
            <a:r>
              <a:rPr lang="en-US" sz="2800" dirty="0" err="1"/>
              <a:t>mysql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EKS</a:t>
            </a:r>
            <a:r>
              <a:rPr lang="en-US" sz="2800" dirty="0"/>
              <a:t> - Amazon log driver to CloudWatch or via “sidecars”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Lambda and Kinesis</a:t>
            </a:r>
            <a:r>
              <a:rPr lang="en-US" sz="2800" dirty="0"/>
              <a:t> - Functions log to CloudWatch / Kinesis to CloudTrail</a:t>
            </a:r>
          </a:p>
        </p:txBody>
      </p:sp>
      <p:pic>
        <p:nvPicPr>
          <p:cNvPr id="2050" name="Picture 2" descr="Image result for pixabay server icon">
            <a:extLst>
              <a:ext uri="{FF2B5EF4-FFF2-40B4-BE49-F238E27FC236}">
                <a16:creationId xmlns:a16="http://schemas.microsoft.com/office/drawing/2014/main" id="{B62D4E94-DCD8-4A0F-82EF-124DDB03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4384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5DF451-B325-4941-8547-583BD98EDFDA}"/>
              </a:ext>
            </a:extLst>
          </p:cNvPr>
          <p:cNvSpPr txBox="1"/>
          <p:nvPr/>
        </p:nvSpPr>
        <p:spPr>
          <a:xfrm>
            <a:off x="3886899" y="27432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85670-7DF6-4A49-A686-187B8CA4D387}"/>
              </a:ext>
            </a:extLst>
          </p:cNvPr>
          <p:cNvSpPr txBox="1"/>
          <p:nvPr/>
        </p:nvSpPr>
        <p:spPr>
          <a:xfrm>
            <a:off x="6564629" y="2743200"/>
            <a:ext cx="188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8D1D-DBE9-4954-B100-1E8E5EF83845}"/>
              </a:ext>
            </a:extLst>
          </p:cNvPr>
          <p:cNvSpPr txBox="1"/>
          <p:nvPr/>
        </p:nvSpPr>
        <p:spPr>
          <a:xfrm>
            <a:off x="848337" y="2312312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Apache, Nginx,</a:t>
            </a:r>
          </a:p>
          <a:p>
            <a:pPr algn="ctr"/>
            <a:r>
              <a:rPr lang="en-US" sz="2800" dirty="0">
                <a:latin typeface="+mj-lt"/>
              </a:rPr>
              <a:t>and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E31A5-7659-4E87-B017-CA292BC8F1F5}"/>
              </a:ext>
            </a:extLst>
          </p:cNvPr>
          <p:cNvSpPr txBox="1"/>
          <p:nvPr/>
        </p:nvSpPr>
        <p:spPr>
          <a:xfrm>
            <a:off x="8054113" y="2312311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MySQL, RDS,</a:t>
            </a:r>
          </a:p>
          <a:p>
            <a:pPr algn="ctr"/>
            <a:r>
              <a:rPr lang="en-US" sz="2800" dirty="0">
                <a:latin typeface="+mj-lt"/>
              </a:rPr>
              <a:t>and</a:t>
            </a:r>
          </a:p>
          <a:p>
            <a:pPr algn="ctr"/>
            <a:r>
              <a:rPr lang="en-US" sz="2800" dirty="0">
                <a:latin typeface="+mj-lt"/>
              </a:rPr>
              <a:t>Kinesis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2ED94F-C527-4DB2-8946-68C1078807B5}"/>
              </a:ext>
            </a:extLst>
          </p:cNvPr>
          <p:cNvCxnSpPr/>
          <p:nvPr/>
        </p:nvCxnSpPr>
        <p:spPr>
          <a:xfrm>
            <a:off x="8449460" y="3048000"/>
            <a:ext cx="4659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77F41-625D-46F1-8D9C-1663BF3F6973}"/>
              </a:ext>
            </a:extLst>
          </p:cNvPr>
          <p:cNvCxnSpPr>
            <a:cxnSpLocks/>
          </p:cNvCxnSpPr>
          <p:nvPr/>
        </p:nvCxnSpPr>
        <p:spPr>
          <a:xfrm flipH="1">
            <a:off x="3429000" y="30480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D6C8B-DCB3-4A4F-B8D2-C4E7B2622EF5}"/>
              </a:ext>
            </a:extLst>
          </p:cNvPr>
          <p:cNvCxnSpPr/>
          <p:nvPr/>
        </p:nvCxnSpPr>
        <p:spPr>
          <a:xfrm>
            <a:off x="848337" y="3886200"/>
            <a:ext cx="10276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663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1623</Words>
  <Application>Microsoft Office PowerPoint</Application>
  <PresentationFormat>Widescreen</PresentationFormat>
  <Paragraphs>290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SEC555</vt:lpstr>
      <vt:lpstr>About Me</vt:lpstr>
      <vt:lpstr>Welcome!</vt:lpstr>
      <vt:lpstr>Cloud Logging</vt:lpstr>
      <vt:lpstr>Three Step Process</vt:lpstr>
      <vt:lpstr>Cloud Data Sources</vt:lpstr>
      <vt:lpstr>Scenario # 1 – Amazon AWS</vt:lpstr>
      <vt:lpstr>Focus Please</vt:lpstr>
      <vt:lpstr>Amazon Application Data Sources</vt:lpstr>
      <vt:lpstr>Amazon CloudTrail</vt:lpstr>
      <vt:lpstr>Scenario # 1 Data Sources</vt:lpstr>
      <vt:lpstr>Scenario # 2 – Microsoft Azure</vt:lpstr>
      <vt:lpstr>Azure Monitor</vt:lpstr>
      <vt:lpstr>Azure Applications</vt:lpstr>
      <vt:lpstr>Scenario # 2 Data Sources</vt:lpstr>
      <vt:lpstr>Scenario # 3 – DocuSign and Salesforce</vt:lpstr>
      <vt:lpstr>Scenario # 3 Data Sources</vt:lpstr>
      <vt:lpstr>Collection</vt:lpstr>
      <vt:lpstr>Major Vendor Support</vt:lpstr>
      <vt:lpstr>Azure Event Hubs</vt:lpstr>
      <vt:lpstr>S3 Buckets</vt:lpstr>
      <vt:lpstr>Container Architecture</vt:lpstr>
      <vt:lpstr>Container Logging</vt:lpstr>
      <vt:lpstr>API Logging</vt:lpstr>
      <vt:lpstr>API Logging Alternatives</vt:lpstr>
      <vt:lpstr>Analysis</vt:lpstr>
      <vt:lpstr>Cloud Log Analysis Ideas</vt:lpstr>
      <vt:lpstr>MITRE ATT&amp;CK Cloud Matrix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2020-02-11T05:44:44Z</dcterms:modified>
  <cp:category>Security</cp:category>
</cp:coreProperties>
</file>